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handoutMasterIdLst>
    <p:handoutMasterId r:id="rId13"/>
  </p:handoutMasterIdLst>
  <p:sldIdLst>
    <p:sldId id="272" r:id="rId2"/>
    <p:sldId id="307" r:id="rId3"/>
    <p:sldId id="308" r:id="rId4"/>
    <p:sldId id="277" r:id="rId5"/>
    <p:sldId id="315" r:id="rId6"/>
    <p:sldId id="320" r:id="rId7"/>
    <p:sldId id="319" r:id="rId8"/>
    <p:sldId id="318" r:id="rId9"/>
    <p:sldId id="321" r:id="rId10"/>
    <p:sldId id="30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055" autoAdjust="0"/>
  </p:normalViewPr>
  <p:slideViewPr>
    <p:cSldViewPr>
      <p:cViewPr>
        <p:scale>
          <a:sx n="84" d="100"/>
          <a:sy n="84" d="100"/>
        </p:scale>
        <p:origin x="135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197" y="8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OCWD Speakers Bureau 10 min static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C2A0F-7167-416B-B125-AB4C8915304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OCWD Speakers Bureau 10 min static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4981-4247-4A7C-B1D8-0BAE4008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4830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51E259-EA50-4688-AEAA-4C67A09AA75A}" type="datetimeFigureOut">
              <a:rPr lang="en-US" smtClean="0"/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42B6CC-1389-4778-B7CC-58E64764DC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011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B6CC-1389-4778-B7CC-58E64764DCF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CFB3B7-F787-454E-9D12-F866BF298BD8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3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7EB10-8F9C-4DEA-80C3-E27EAD7E019E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0FFEF7-4BF8-420E-B18F-A81631C325F4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xfrm>
            <a:off x="432850" y="4415793"/>
            <a:ext cx="6221511" cy="4183380"/>
          </a:xfrm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C4EFC-721F-4CBE-ABFD-2E7A2AC9B31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3B2DED-5FB6-478B-A4A6-3D974031BC9D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851" y="4415792"/>
            <a:ext cx="6144701" cy="4183380"/>
          </a:xfrm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B6CC-1389-4778-B7CC-58E64764DCF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AD64D6-20D4-44E9-A357-AFF3E5BD320E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8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2"/>
            <a:ext cx="5799701" cy="418338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B6CC-1389-4778-B7CC-58E64764DCF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476A5CF-2A5C-4AA7-9AA8-A4538D4CF40A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4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798">
              <a:defRPr>
                <a:solidFill>
                  <a:schemeClr val="tx1"/>
                </a:solidFill>
                <a:latin typeface="Arial" charset="0"/>
              </a:defRPr>
            </a:lvl1pPr>
            <a:lvl2pPr marL="741167" indent="-285064" defTabSz="951798">
              <a:defRPr>
                <a:solidFill>
                  <a:schemeClr val="tx1"/>
                </a:solidFill>
                <a:latin typeface="Arial" charset="0"/>
              </a:defRPr>
            </a:lvl2pPr>
            <a:lvl3pPr marL="1140257" indent="-228051" defTabSz="951798">
              <a:defRPr>
                <a:solidFill>
                  <a:schemeClr val="tx1"/>
                </a:solidFill>
                <a:latin typeface="Arial" charset="0"/>
              </a:defRPr>
            </a:lvl3pPr>
            <a:lvl4pPr marL="1596360" indent="-228051" defTabSz="951798">
              <a:defRPr>
                <a:solidFill>
                  <a:schemeClr val="tx1"/>
                </a:solidFill>
                <a:latin typeface="Arial" charset="0"/>
              </a:defRPr>
            </a:lvl4pPr>
            <a:lvl5pPr marL="2052462" indent="-228051" defTabSz="951798">
              <a:defRPr>
                <a:solidFill>
                  <a:schemeClr val="tx1"/>
                </a:solidFill>
                <a:latin typeface="Arial" charset="0"/>
              </a:defRPr>
            </a:lvl5pPr>
            <a:lvl6pPr marL="2508565" indent="-228051" defTabSz="9517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4668" indent="-228051" defTabSz="9517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0770" indent="-228051" defTabSz="9517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6873" indent="-228051" defTabSz="9517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69C3D46-EDCE-4465-9619-C66F62E19E8D}" type="slidenum">
              <a:rPr lang="en-US" altLang="en-US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448" y="4416108"/>
            <a:ext cx="5611506" cy="4184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C71C52B-D1C3-475E-9458-135DDB1D8EC7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11" tIns="45604" rIns="91211" bIns="45604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4EBFD5-A897-4F44-9466-39DE4ED6F127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9552" indent="-439552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8394-9CE3-4404-94FC-2E837605B88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690050-974B-4A4F-9BD2-D2F6E6146CDE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3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8394-9CE3-4404-94FC-2E837605B88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7059DA-916B-4780-AA19-96B2BF186CC8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8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138" lvl="1" indent="-29313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08394-9CE3-4404-94FC-2E837605B88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FD5058E-0CAD-4214-945E-F21D95D2DF52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OCWD Speakers Bureau 10 min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4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2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4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0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9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22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42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2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crossno\Desktop\Finished\New powerpoint templates\Skyline\Renders\Skyline_v9 - light - c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5"/>
            <a:ext cx="9144000" cy="68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crossno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1371600"/>
            <a:ext cx="914400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690" y="3886200"/>
            <a:ext cx="8065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F4B75"/>
                </a:solidFill>
                <a:latin typeface="Calibri" panose="020F0502020204030204" pitchFamily="34" charset="0"/>
                <a:ea typeface="Adobe Gothic Std B" pitchFamily="34" charset="-128"/>
                <a:cs typeface="Mangal" panose="02040503050203030202" pitchFamily="18" charset="0"/>
              </a:rPr>
              <a:t>Learn how OCWD takes the limited water supply found in nature and supplements it to provide water for 2.4 million+ residents and businesses in Orange County</a:t>
            </a:r>
            <a:endParaRPr lang="en-US" sz="3200" dirty="0">
              <a:solidFill>
                <a:srgbClr val="0F4B75"/>
              </a:solidFill>
              <a:latin typeface="Calibri" panose="020F0502020204030204" pitchFamily="34" charset="0"/>
              <a:ea typeface="Adobe Gothic Std B" pitchFamily="34" charset="-128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ocument\Public Affairs\Logos\OCWD Logos\JPG\OCWD_STANDARD_LOGO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185416" cy="25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crossno\Desktop\Resources\glyph-logo_May2016_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75" y="5634038"/>
            <a:ext cx="309562" cy="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crossno\Desktop\Resources\facebook-4-x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75" y="4777696"/>
            <a:ext cx="309562" cy="30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crossno\Desktop\Resources\twitter_circle_black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330118" cy="3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516199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OCWDWaterNews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76600" y="474781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Facebook.com/</a:t>
            </a:r>
            <a:r>
              <a:rPr lang="en-US" dirty="0" err="1" smtClean="0"/>
              <a:t>OCWaterDistrict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276600" y="560415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@OCWD</a:t>
            </a:r>
          </a:p>
        </p:txBody>
      </p:sp>
      <p:pic>
        <p:nvPicPr>
          <p:cNvPr id="13" name="Picture 2" descr="C:\Users\tcrossno\Desktop\Picture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 txBox="1">
            <a:spLocks/>
          </p:cNvSpPr>
          <p:nvPr/>
        </p:nvSpPr>
        <p:spPr>
          <a:xfrm>
            <a:off x="-76200" y="1371600"/>
            <a:ext cx="8763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To</a:t>
            </a:r>
            <a:r>
              <a:rPr lang="en-US" sz="2000" dirty="0" smtClean="0"/>
              <a:t> </a:t>
            </a:r>
            <a:r>
              <a:rPr lang="en-US" sz="4000" b="1" dirty="0" smtClean="0"/>
              <a:t>sign up for tours </a:t>
            </a:r>
            <a:r>
              <a:rPr lang="en-US" sz="2400" dirty="0" smtClean="0"/>
              <a:t>or for more</a:t>
            </a:r>
          </a:p>
          <a:p>
            <a:pPr marL="0" indent="0"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400" dirty="0" smtClean="0"/>
              <a:t> information, visit us at www.ocwd.com.</a:t>
            </a:r>
          </a:p>
          <a:p>
            <a:pPr marL="0" indent="0"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400" dirty="0" smtClean="0"/>
              <a:t>To</a:t>
            </a:r>
            <a:r>
              <a:rPr lang="en-US" sz="2000" dirty="0" smtClean="0"/>
              <a:t> </a:t>
            </a:r>
            <a:r>
              <a:rPr lang="en-US" sz="3600" b="1" dirty="0" smtClean="0"/>
              <a:t>receive our newsletter</a:t>
            </a:r>
            <a:r>
              <a:rPr lang="en-US" sz="2400" dirty="0" smtClean="0"/>
              <a:t>, please leave your </a:t>
            </a:r>
            <a:br>
              <a:rPr lang="en-US" sz="2400" dirty="0" smtClean="0"/>
            </a:br>
            <a:r>
              <a:rPr lang="en-US" sz="2400" dirty="0" smtClean="0"/>
              <a:t>card with our staff member.</a:t>
            </a:r>
          </a:p>
          <a:p>
            <a:pPr marL="0" indent="0"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2800" b="1" dirty="0" smtClean="0"/>
              <a:t>Questions? </a:t>
            </a:r>
            <a:r>
              <a:rPr lang="en-US" sz="2400" dirty="0" smtClean="0"/>
              <a:t>Please call 714-378-8244.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4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41750"/>
            <a:ext cx="5061857" cy="40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1467" y="2149575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Calibri" panose="020F0502020204030204" pitchFamily="34" charset="0"/>
              </a:rPr>
              <a:t>Serves 2.4 million </a:t>
            </a:r>
            <a:r>
              <a:rPr lang="en-US" sz="27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Calibri" panose="020F0502020204030204" pitchFamily="34" charset="0"/>
              </a:rPr>
              <a:t>Manages &amp; replenishes OC Groundwater </a:t>
            </a:r>
            <a:r>
              <a:rPr lang="en-US" sz="27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Basin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Calibri" panose="020F0502020204030204" pitchFamily="34" charset="0"/>
              </a:rPr>
              <a:t>Ensures water reliability  </a:t>
            </a:r>
            <a:r>
              <a:rPr lang="en-US" sz="27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&amp;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Calibri" panose="020F0502020204030204" pitchFamily="34" charset="0"/>
              </a:rPr>
              <a:t>Protects OC water rights to Santa Ana </a:t>
            </a:r>
            <a:r>
              <a:rPr lang="en-US" sz="27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2"/>
                </a:solidFill>
                <a:latin typeface="Calibri" panose="020F0502020204030204" pitchFamily="34" charset="0"/>
              </a:rPr>
              <a:t>Internationally recognized</a:t>
            </a:r>
          </a:p>
        </p:txBody>
      </p:sp>
      <p:pic>
        <p:nvPicPr>
          <p:cNvPr id="7" name="Picture 2" descr="C:\Users\tcrossno\Desktop\Picture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650"/>
            <a:ext cx="9144001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1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crossno\Desktop\neuz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1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Video Storage\Presentation for April 5th\Resources\North central and south orange county water_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81" y="1630305"/>
            <a:ext cx="4668838" cy="466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8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crossno\Desktop\Pictur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599"/>
            <a:ext cx="88392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crossno\Desktop\Resources\Basin Graphics\JPG versions of completed graphics\Basin Cross Section arrows V2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5" y="2209800"/>
            <a:ext cx="8419532" cy="428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5133975" y="2552700"/>
            <a:ext cx="3562350" cy="178510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1,100 acres of recharge facilities (44km</a:t>
            </a:r>
            <a:r>
              <a:rPr lang="en-US" altLang="en-US" sz="2000" b="1" baseline="30000">
                <a:solidFill>
                  <a:schemeClr val="accent2"/>
                </a:solidFill>
              </a:rPr>
              <a:t>2</a:t>
            </a:r>
            <a:r>
              <a:rPr lang="en-US" altLang="en-US" sz="2000" b="1">
                <a:solidFill>
                  <a:schemeClr val="accent2"/>
                </a:solidFill>
              </a:rPr>
              <a:t>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~ 250,000 afy of recharge into groundwater basin (308 million m</a:t>
            </a:r>
            <a:r>
              <a:rPr lang="en-US" altLang="en-US" sz="2000" b="1" baseline="30000">
                <a:solidFill>
                  <a:schemeClr val="accent2"/>
                </a:solidFill>
              </a:rPr>
              <a:t>3</a:t>
            </a:r>
            <a:r>
              <a:rPr lang="en-US" altLang="en-US" sz="2000" b="1">
                <a:solidFill>
                  <a:schemeClr val="accent2"/>
                </a:solidFill>
              </a:rPr>
              <a:t>/year)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91440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crossno\Desktop\Picture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Pinnick\AppData\Local\Microsoft\Windows\Temporary Internet Files\Content.Outlook\VHL59EH9\SAR with graphics_v1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64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62323"/>
            <a:ext cx="3676260" cy="24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31716"/>
            <a:ext cx="1219200" cy="1219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11502"/>
            <a:ext cx="1271020" cy="1460698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862322"/>
            <a:ext cx="5181600" cy="4767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Advanced Water Purification</a:t>
            </a:r>
          </a:p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100 million gallons/day (MGD)</a:t>
            </a:r>
          </a:p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Purifies treated sewer water</a:t>
            </a:r>
          </a:p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A new source of water</a:t>
            </a:r>
          </a:p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Joint project with OCSD</a:t>
            </a:r>
          </a:p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Controversial for its time</a:t>
            </a:r>
          </a:p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$623 million </a:t>
            </a:r>
          </a:p>
          <a:p>
            <a:pPr marL="344488" indent="-344488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smtClean="0"/>
              <a:t>Final Phase will add 30 MGD</a:t>
            </a:r>
          </a:p>
          <a:p>
            <a:pPr>
              <a:lnSpc>
                <a:spcPct val="115000"/>
              </a:lnSpc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15000"/>
              </a:lnSpc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3" b="13581"/>
          <a:stretch/>
        </p:blipFill>
        <p:spPr>
          <a:xfrm>
            <a:off x="2743200" y="581378"/>
            <a:ext cx="3657600" cy="109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7089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crossno\Desktop\OCWD efforts images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" y="-76200"/>
            <a:ext cx="907228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crossno\Desktop\Picture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5" y="381627"/>
            <a:ext cx="7351713" cy="1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-1270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Expand 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GWRS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-40" dirty="0">
                <a:solidFill>
                  <a:schemeClr val="accent2"/>
                </a:solidFill>
                <a:latin typeface="Calibri" panose="020F0502020204030204" pitchFamily="34" charset="0"/>
              </a:rPr>
              <a:t>Increase </a:t>
            </a:r>
            <a:r>
              <a:rPr lang="en-US" sz="2800" spc="-40" dirty="0" err="1">
                <a:solidFill>
                  <a:schemeClr val="accent2"/>
                </a:solidFill>
                <a:latin typeface="Calibri" panose="020F0502020204030204" pitchFamily="34" charset="0"/>
              </a:rPr>
              <a:t>stormwater</a:t>
            </a:r>
            <a:r>
              <a:rPr lang="en-US" sz="2800" spc="-40" dirty="0">
                <a:solidFill>
                  <a:schemeClr val="accent2"/>
                </a:solidFill>
                <a:latin typeface="Calibri" panose="020F0502020204030204" pitchFamily="34" charset="0"/>
              </a:rPr>
              <a:t> storage behind Prado </a:t>
            </a:r>
            <a:r>
              <a:rPr lang="en-US" sz="2800" spc="-4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-4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Water efficiency and conservation 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Explore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MET indirect potable reuse </a:t>
            </a: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Explore 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ocean water desalination.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86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CWD FS THEME_v1">
  <a:themeElements>
    <a:clrScheme name="OCWD MAIN">
      <a:dk1>
        <a:srgbClr val="06A79C"/>
      </a:dk1>
      <a:lt1>
        <a:srgbClr val="FFFFFF"/>
      </a:lt1>
      <a:dk2>
        <a:srgbClr val="1DB6C5"/>
      </a:dk2>
      <a:lt2>
        <a:srgbClr val="FFFFFF"/>
      </a:lt2>
      <a:accent1>
        <a:srgbClr val="1DB6C5"/>
      </a:accent1>
      <a:accent2>
        <a:srgbClr val="0F4B75"/>
      </a:accent2>
      <a:accent3>
        <a:srgbClr val="06A79C"/>
      </a:accent3>
      <a:accent4>
        <a:srgbClr val="008F44"/>
      </a:accent4>
      <a:accent5>
        <a:srgbClr val="4BACC6"/>
      </a:accent5>
      <a:accent6>
        <a:srgbClr val="D2BF55"/>
      </a:accent6>
      <a:hlink>
        <a:srgbClr val="0000FF"/>
      </a:hlink>
      <a:folHlink>
        <a:srgbClr val="800080"/>
      </a:folHlink>
    </a:clrScheme>
    <a:fontScheme name="Custom 1">
      <a:majorFont>
        <a:latin typeface="Neuzeit S LT Std Boo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OCWD FS THEME_v1</Template>
  <TotalTime>7100</TotalTime>
  <Words>301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Gothic Std B</vt:lpstr>
      <vt:lpstr>Arial</vt:lpstr>
      <vt:lpstr>Calibri</vt:lpstr>
      <vt:lpstr>Mangal</vt:lpstr>
      <vt:lpstr>Neuzeit S LT Std Book</vt:lpstr>
      <vt:lpstr>Times New Roman</vt:lpstr>
      <vt:lpstr>OCWD FS THEME_v1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Orange County Water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Torres, Eleanor</dc:creator>
  <cp:lastModifiedBy>Rafael Mujeriego</cp:lastModifiedBy>
  <cp:revision>241</cp:revision>
  <cp:lastPrinted>2016-09-09T16:45:27Z</cp:lastPrinted>
  <dcterms:created xsi:type="dcterms:W3CDTF">2016-02-17T22:51:22Z</dcterms:created>
  <dcterms:modified xsi:type="dcterms:W3CDTF">2017-01-19T20:00:21Z</dcterms:modified>
</cp:coreProperties>
</file>